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x="9144000" cy="6858000"/>
  <p:notesSz cx="6858000" cy="9144000"/>
  <p:defaultTextStyle>
    <a:lvl1pPr defTabSz="457200">
      <a:defRPr>
        <a:latin typeface="+mj-lt"/>
        <a:ea typeface="+mj-ea"/>
        <a:cs typeface="+mj-cs"/>
        <a:sym typeface="Helvetica"/>
      </a:defRPr>
    </a:lvl1pPr>
    <a:lvl2pPr defTabSz="457200">
      <a:defRPr>
        <a:latin typeface="+mj-lt"/>
        <a:ea typeface="+mj-ea"/>
        <a:cs typeface="+mj-cs"/>
        <a:sym typeface="Helvetica"/>
      </a:defRPr>
    </a:lvl2pPr>
    <a:lvl3pPr defTabSz="457200">
      <a:defRPr>
        <a:latin typeface="+mj-lt"/>
        <a:ea typeface="+mj-ea"/>
        <a:cs typeface="+mj-cs"/>
        <a:sym typeface="Helvetica"/>
      </a:defRPr>
    </a:lvl3pPr>
    <a:lvl4pPr defTabSz="457200">
      <a:defRPr>
        <a:latin typeface="+mj-lt"/>
        <a:ea typeface="+mj-ea"/>
        <a:cs typeface="+mj-cs"/>
        <a:sym typeface="Helvetica"/>
      </a:defRPr>
    </a:lvl4pPr>
    <a:lvl5pPr defTabSz="457200">
      <a:defRPr>
        <a:latin typeface="+mj-lt"/>
        <a:ea typeface="+mj-ea"/>
        <a:cs typeface="+mj-cs"/>
        <a:sym typeface="Helvetica"/>
      </a:defRPr>
    </a:lvl5pPr>
    <a:lvl6pPr defTabSz="457200">
      <a:defRPr>
        <a:latin typeface="+mj-lt"/>
        <a:ea typeface="+mj-ea"/>
        <a:cs typeface="+mj-cs"/>
        <a:sym typeface="Helvetica"/>
      </a:defRPr>
    </a:lvl6pPr>
    <a:lvl7pPr defTabSz="457200">
      <a:defRPr>
        <a:latin typeface="+mj-lt"/>
        <a:ea typeface="+mj-ea"/>
        <a:cs typeface="+mj-cs"/>
        <a:sym typeface="Helvetica"/>
      </a:defRPr>
    </a:lvl7pPr>
    <a:lvl8pPr defTabSz="457200">
      <a:defRPr>
        <a:latin typeface="+mj-lt"/>
        <a:ea typeface="+mj-ea"/>
        <a:cs typeface="+mj-cs"/>
        <a:sym typeface="Helvetica"/>
      </a:defRPr>
    </a:lvl8pPr>
    <a:lvl9pPr defTabSz="457200">
      <a:defRPr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6553200" y="6404293"/>
            <a:ext cx="2133600" cy="26923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2pPr marL="783771" indent="-326571"/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6553200" y="6404293"/>
            <a:ext cx="2133600" cy="26923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4"/>
            <a:ext cx="4040188" cy="7394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 lvl="0">
              <a:defRPr b="0" sz="1800"/>
            </a:pPr>
            <a:r>
              <a:rPr b="1" sz="2400"/>
              <a:t>Body Level One</a:t>
            </a:r>
            <a:endParaRPr b="1" sz="2400"/>
          </a:p>
          <a:p>
            <a:pPr lvl="1">
              <a:defRPr b="0" sz="1800"/>
            </a:pPr>
            <a:r>
              <a:rPr b="1" sz="2400"/>
              <a:t>Body Level Two</a:t>
            </a:r>
            <a:endParaRPr b="1" sz="2400"/>
          </a:p>
          <a:p>
            <a:pPr lvl="2">
              <a:defRPr b="0" sz="1800"/>
            </a:pPr>
            <a:r>
              <a:rPr b="1" sz="2400"/>
              <a:t>Body Level Three</a:t>
            </a:r>
            <a:endParaRPr b="1" sz="2400"/>
          </a:p>
          <a:p>
            <a:pPr lvl="3">
              <a:defRPr b="0" sz="1800"/>
            </a:pPr>
            <a:r>
              <a:rPr b="1" sz="2400"/>
              <a:t>Body Level Four</a:t>
            </a:r>
            <a:endParaRPr b="1" sz="2400"/>
          </a:p>
          <a:p>
            <a:pPr lvl="4">
              <a:defRPr b="0" sz="1800"/>
            </a:pPr>
            <a:r>
              <a:rPr b="1" sz="2400"/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0"/>
            <a:ext cx="8229600" cy="169227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5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5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4292"/>
            <a:ext cx="2133600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 advClick="1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5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9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0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2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3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4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5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6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7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8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9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0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1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3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4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5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LEARN Style Inventory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891470" y="754569"/>
            <a:ext cx="776344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Glyphicon – 34px #FFF, font-weight 400, background-color #043F59</a:t>
            </a:r>
          </a:p>
        </p:txBody>
      </p:sp>
      <p:sp>
        <p:nvSpPr>
          <p:cNvPr id="104" name="Shape 104"/>
          <p:cNvSpPr/>
          <p:nvPr/>
        </p:nvSpPr>
        <p:spPr>
          <a:xfrm>
            <a:off x="891469" y="2274988"/>
            <a:ext cx="722104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Title – Open Sans 26px #FFF, font-weight: bold, letter-spacing -1px</a:t>
            </a:r>
          </a:p>
        </p:txBody>
      </p:sp>
      <p:sp>
        <p:nvSpPr>
          <p:cNvPr id="105" name="Shape 105"/>
          <p:cNvSpPr/>
          <p:nvPr/>
        </p:nvSpPr>
        <p:spPr>
          <a:xfrm>
            <a:off x="901712" y="3636702"/>
            <a:ext cx="72107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Default – Open Sans 20px Bold #FFF, background #12890e, padding 35px, </a:t>
            </a:r>
          </a:p>
        </p:txBody>
      </p:sp>
      <p:pic>
        <p:nvPicPr>
          <p:cNvPr id="106" name="image17.png" descr="Glyphicon-SC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64" y="1123900"/>
            <a:ext cx="993076" cy="781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18.png" descr="Title-SCT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964" y="2644319"/>
            <a:ext cx="7118544" cy="61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9.png" descr="Button-SCTA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64" y="4006034"/>
            <a:ext cx="2796004" cy="62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0.png" descr="Button-Rollover_SCT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3964" y="5309006"/>
            <a:ext cx="2744543" cy="65183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891470" y="4908701"/>
            <a:ext cx="730252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Rollover – Open Sans 20px Bold #FFF, background #138F0E, padding 35px,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Action Bar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768554" y="702791"/>
            <a:ext cx="342061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Tile Default – Background #17415F</a:t>
            </a:r>
          </a:p>
        </p:txBody>
      </p:sp>
      <p:sp>
        <p:nvSpPr>
          <p:cNvPr id="115" name="Shape 115"/>
          <p:cNvSpPr/>
          <p:nvPr/>
        </p:nvSpPr>
        <p:spPr>
          <a:xfrm>
            <a:off x="778798" y="3512461"/>
            <a:ext cx="313382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Text – Open Sans 20px Bold #FFF</a:t>
            </a:r>
          </a:p>
        </p:txBody>
      </p:sp>
      <p:sp>
        <p:nvSpPr>
          <p:cNvPr id="116" name="Shape 116"/>
          <p:cNvSpPr/>
          <p:nvPr/>
        </p:nvSpPr>
        <p:spPr>
          <a:xfrm>
            <a:off x="768554" y="4912112"/>
            <a:ext cx="807840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Default – Open Sans 1.5em #FFF, Background #0A5C87, Rollover Background #0C6A9C</a:t>
            </a:r>
          </a:p>
        </p:txBody>
      </p:sp>
      <p:pic>
        <p:nvPicPr>
          <p:cNvPr id="117" name="image21.png" descr="Tile-ActionB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47" y="1072123"/>
            <a:ext cx="2851158" cy="1799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2.png" descr="Tile-Rollover-ActionB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7235" y="1072123"/>
            <a:ext cx="2740074" cy="194026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4435483" y="698276"/>
            <a:ext cx="387117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Tile Rollover – Background #164769</a:t>
            </a:r>
          </a:p>
        </p:txBody>
      </p:sp>
      <p:pic>
        <p:nvPicPr>
          <p:cNvPr id="120" name="image23.png" descr="Title-ActionB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047" y="3916345"/>
            <a:ext cx="2569228" cy="35437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4424562" y="3495804"/>
            <a:ext cx="285274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Glyphicon – 30px #FFF</a:t>
            </a:r>
          </a:p>
        </p:txBody>
      </p:sp>
      <p:pic>
        <p:nvPicPr>
          <p:cNvPr id="122" name="image24.png" descr="Glyphicon-ActionBa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063" y="3875378"/>
            <a:ext cx="364086" cy="398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25.png" descr="Button-ActionB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1047" y="5286881"/>
            <a:ext cx="2635907" cy="694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Subscribe Module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065601" y="375615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Open Sans 20px Bold #FFF</a:t>
            </a:r>
          </a:p>
        </p:txBody>
      </p:sp>
      <p:sp>
        <p:nvSpPr>
          <p:cNvPr id="128" name="Shape 128"/>
          <p:cNvSpPr/>
          <p:nvPr/>
        </p:nvSpPr>
        <p:spPr>
          <a:xfrm>
            <a:off x="1075844" y="1484605"/>
            <a:ext cx="73947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Descriptor text – Open Sans 13px #FFF, line-height 17px </a:t>
            </a:r>
          </a:p>
        </p:txBody>
      </p:sp>
      <p:sp>
        <p:nvSpPr>
          <p:cNvPr id="129" name="Shape 129"/>
          <p:cNvSpPr/>
          <p:nvPr/>
        </p:nvSpPr>
        <p:spPr>
          <a:xfrm>
            <a:off x="1065601" y="2525790"/>
            <a:ext cx="665725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Form field default – Height 38px, background #EEE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 Bold #FFF, Background #063346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0" name="Shape 130"/>
          <p:cNvSpPr/>
          <p:nvPr/>
        </p:nvSpPr>
        <p:spPr>
          <a:xfrm>
            <a:off x="1075844" y="3796384"/>
            <a:ext cx="653434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rollover – Background #1295e8 </a:t>
            </a:r>
          </a:p>
        </p:txBody>
      </p:sp>
      <p:pic>
        <p:nvPicPr>
          <p:cNvPr id="131" name="image26.png" descr="ModuleH2-Subscrib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7" y="806584"/>
            <a:ext cx="4417667" cy="432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27.png" descr="Descriptor.Subscrib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7" y="1853937"/>
            <a:ext cx="6544966" cy="422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8.png" descr="FormField-Button-Subscrib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7" y="3126495"/>
            <a:ext cx="4274043" cy="43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29.png" descr="FormField-Button-Rollov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7" y="4150647"/>
            <a:ext cx="4250644" cy="43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30.png" descr="FormField-Tex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7" y="5138854"/>
            <a:ext cx="4291614" cy="43731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086086" y="4769522"/>
            <a:ext cx="595052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Form field text – Open Sans 16px #555</a:t>
            </a:r>
          </a:p>
        </p:txBody>
      </p:sp>
      <p:pic>
        <p:nvPicPr>
          <p:cNvPr id="137" name="image31.png" descr="Footnote-Subscrib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907" y="6167678"/>
            <a:ext cx="1892301" cy="317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1096330" y="5798346"/>
            <a:ext cx="631924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Footnote – Open Sans 10px #FFF, link 1px underline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 Module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065600" y="570213"/>
            <a:ext cx="451656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Open Sans 20px Bold #FFF, Rollover underline</a:t>
            </a:r>
          </a:p>
        </p:txBody>
      </p:sp>
      <p:pic>
        <p:nvPicPr>
          <p:cNvPr id="143" name="image32.png" descr="ModuleH2-B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7" y="939544"/>
            <a:ext cx="2428290" cy="46294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1065601" y="2786958"/>
            <a:ext cx="726156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Date – Open Sans 13px Bold #FFF, line-height 17px, border-bottom 2px Solid #39C</a:t>
            </a:r>
          </a:p>
        </p:txBody>
      </p:sp>
      <p:pic>
        <p:nvPicPr>
          <p:cNvPr id="145" name="image33.png" descr="Date-Blo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7" y="3156292"/>
            <a:ext cx="1349657" cy="30908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065601" y="3838811"/>
            <a:ext cx="726156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Title – Open Sans 13px Regular #FFF, line-height 17px, Rollover underline </a:t>
            </a:r>
          </a:p>
        </p:txBody>
      </p:sp>
      <p:pic>
        <p:nvPicPr>
          <p:cNvPr id="147" name="image34.png" descr="Title-Blo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7" y="4279620"/>
            <a:ext cx="2314524" cy="22235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65602" y="1765880"/>
            <a:ext cx="290849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Glyphicon – 20px Bold #FFF</a:t>
            </a:r>
          </a:p>
        </p:txBody>
      </p:sp>
      <p:pic>
        <p:nvPicPr>
          <p:cNvPr id="149" name="image35.png" descr="Glyphicon-Blo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7" y="2175709"/>
            <a:ext cx="418688" cy="35887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1065601" y="4865003"/>
            <a:ext cx="7261560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Default – Height 38px, background #EEE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 Bold #FFF, Background #063346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rollover – Background #1295e8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image36.png" descr="Button-Blog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7" y="5822588"/>
            <a:ext cx="1342871" cy="43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37.png" descr="Button-Rollover-Blog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23186" y="5822588"/>
            <a:ext cx="1369927" cy="43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Explainer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1045115" y="61118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line-height 44px, letter-spacing normal</a:t>
            </a:r>
          </a:p>
        </p:txBody>
      </p:sp>
      <p:pic>
        <p:nvPicPr>
          <p:cNvPr id="157" name="image38.png" descr="H1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280" y="993840"/>
            <a:ext cx="5917611" cy="728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39.png" descr="H2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386" y="2429062"/>
            <a:ext cx="3461969" cy="40326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045115" y="2110939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22px Font-weight 400 #666, line-height 24px</a:t>
            </a:r>
          </a:p>
        </p:txBody>
      </p:sp>
      <p:pic>
        <p:nvPicPr>
          <p:cNvPr id="160" name="image40.png" descr="NavTabs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386" y="3954791"/>
            <a:ext cx="2527121" cy="240347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45115" y="3304018"/>
            <a:ext cx="740495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Nav Tabs – Open Sans 16px Font-weight 400 #000, link #0C648C, background #eee, underline line-height 24px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024629" y="600937"/>
            <a:ext cx="7404952" cy="129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Notification Box - Background #EEFAFE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H2 – Open Sans 16px Bold #333, letter-spacing normal, line-height 32px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P – Open Sans 16px #333,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Open Sans 15px #333, link #0C648C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 Bold #FFF, Background #0A5c87, Rollover #0C6A9C</a:t>
            </a:r>
          </a:p>
        </p:txBody>
      </p:sp>
      <p:pic>
        <p:nvPicPr>
          <p:cNvPr id="164" name="image41.png" descr="NotficationBox-Butto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218" y="2094998"/>
            <a:ext cx="4811194" cy="208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42.png" descr="BlockQuote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65" y="5299047"/>
            <a:ext cx="5632590" cy="93876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1024629" y="4696524"/>
            <a:ext cx="740495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Block quote - Background #F2F2F2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Open Sans 16px Bold #333, line-height 24px, link #0C648C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1371600" y="3558456"/>
            <a:ext cx="6400800" cy="175260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Home, Get Coverage, Change or Update Plan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973414" y="478035"/>
            <a:ext cx="740495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H3 – Bitter 21px font-weight normal #333, letter-spacing normal, line-height 25px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P – Open Sans 16px #333, link #0C648C, border-bottom 1px #0C648C,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Glossary-term – border-bottom dashed</a:t>
            </a:r>
          </a:p>
        </p:txBody>
      </p:sp>
      <p:pic>
        <p:nvPicPr>
          <p:cNvPr id="169" name="image43.png" descr="Cont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959" y="1392037"/>
            <a:ext cx="5940836" cy="240303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973414" y="4030638"/>
            <a:ext cx="740495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Tooltip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Title – Bitter 21px #FFF font-weight normal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Text – Open Sans 14px #CDEDFA font-weight normal, line-spacing 19px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71" name="image44.png" descr="List-Glossary-Rollover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638" y="4872032"/>
            <a:ext cx="5292817" cy="1675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45.png" descr="Accordian-Ope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83" y="1688139"/>
            <a:ext cx="6132704" cy="245146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034872" y="672633"/>
            <a:ext cx="740495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FAQ Question – Open Sans 16px font-weight normal #063346, letter-spacing normal, line-height 24px, border-bottom 1px #08425D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FAQ Question .answer – Open Sans 16px #666, line-height 24px</a:t>
            </a:r>
          </a:p>
        </p:txBody>
      </p:sp>
      <p:sp>
        <p:nvSpPr>
          <p:cNvPr id="175" name="Shape 175"/>
          <p:cNvSpPr/>
          <p:nvPr/>
        </p:nvSpPr>
        <p:spPr>
          <a:xfrm>
            <a:off x="1034871" y="4645135"/>
            <a:ext cx="370741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Survey H2 – Bitter 24px, line-height 32px</a:t>
            </a:r>
          </a:p>
        </p:txBody>
      </p:sp>
      <p:pic>
        <p:nvPicPr>
          <p:cNvPr id="176" name="image46.png" descr="H2-Survey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181" y="4973499"/>
            <a:ext cx="3472213" cy="492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47.png" descr="Radio-Survey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3254" y="4983688"/>
            <a:ext cx="2464862" cy="147011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4977000" y="4639388"/>
            <a:ext cx="370741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Questions – Helvetica Neue 14px #3B3B3B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Article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045115" y="611180"/>
            <a:ext cx="740495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Take 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H4 – Open Sans 16px Bold#333,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 Open Sans 16px normal, links #0C648C, Rollover underline</a:t>
            </a:r>
          </a:p>
        </p:txBody>
      </p:sp>
      <p:pic>
        <p:nvPicPr>
          <p:cNvPr id="183" name="image48.png" descr="Links-Artic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413" y="1503206"/>
            <a:ext cx="3523711" cy="24418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43881" y="4590107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49.png" descr="H1-Blog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158" y="829014"/>
            <a:ext cx="4032337" cy="76506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045115" y="61118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sp>
        <p:nvSpPr>
          <p:cNvPr id="190" name="Shape 190"/>
          <p:cNvSpPr/>
          <p:nvPr/>
        </p:nvSpPr>
        <p:spPr>
          <a:xfrm>
            <a:off x="1043881" y="182487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Bitter 24px font-weight 400 #0C648C, letter-spacing normal, line-height 32px</a:t>
            </a:r>
          </a:p>
        </p:txBody>
      </p:sp>
      <p:pic>
        <p:nvPicPr>
          <p:cNvPr id="191" name="image50.png" descr="H2-Blog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67" y="2239597"/>
            <a:ext cx="3748760" cy="315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51.png" descr="Date-BlogP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67" y="3289429"/>
            <a:ext cx="1621333" cy="35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45115" y="2950876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Date – Open Sans 14px #666, line-height 24px</a:t>
            </a:r>
          </a:p>
        </p:txBody>
      </p:sp>
      <p:pic>
        <p:nvPicPr>
          <p:cNvPr id="194" name="image52.png" descr="Categories-Archives-BlogP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318" y="4544738"/>
            <a:ext cx="2483606" cy="214299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050049" y="3929236"/>
            <a:ext cx="740495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H4 – Open Sans 16px Bold#333,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 Open Sans 16px normal, links #0C648C, Rollover underline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045115" y="611181"/>
            <a:ext cx="781465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– Open Sans 16px font-weight 700 #0E70B4, Background #EEE, rollover #0E70B4</a:t>
            </a:r>
          </a:p>
        </p:txBody>
      </p:sp>
      <p:grpSp>
        <p:nvGrpSpPr>
          <p:cNvPr id="200" name="Group 200"/>
          <p:cNvGrpSpPr/>
          <p:nvPr/>
        </p:nvGrpSpPr>
        <p:grpSpPr>
          <a:xfrm>
            <a:off x="949995" y="1064190"/>
            <a:ext cx="7315712" cy="1294260"/>
            <a:chOff x="0" y="0"/>
            <a:chExt cx="7315711" cy="1294259"/>
          </a:xfrm>
        </p:grpSpPr>
        <p:pic>
          <p:nvPicPr>
            <p:cNvPr id="198" name="image53.png" descr="Paginatio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633" y="0"/>
              <a:ext cx="7100808" cy="574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54.png" descr="PaginationRollove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02894"/>
              <a:ext cx="7315712" cy="791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1" name="Shape 201"/>
          <p:cNvSpPr/>
          <p:nvPr/>
        </p:nvSpPr>
        <p:spPr>
          <a:xfrm>
            <a:off x="1043881" y="2882766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Sitemap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045115" y="61118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06" name="image55.png" descr="H1-Sitema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577" y="970218"/>
            <a:ext cx="1778237" cy="49543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45115" y="188313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Bitter 24px font-weight 400 #0C648C, Rollover #08425d </a:t>
            </a:r>
          </a:p>
        </p:txBody>
      </p:sp>
      <p:pic>
        <p:nvPicPr>
          <p:cNvPr id="208" name="image56.png" descr="H2-LinkswRollover-Sitema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525" y="2299365"/>
            <a:ext cx="5848476" cy="349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57.png" descr="List-wRollover-Sitema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525" y="4622124"/>
            <a:ext cx="2998118" cy="194660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45115" y="4196988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List – Open Sans 1.5em font-weight 400 #0C648C, Rollover 1px #08425d </a:t>
            </a:r>
          </a:p>
        </p:txBody>
      </p:sp>
      <p:pic>
        <p:nvPicPr>
          <p:cNvPr id="211" name="image58.png" descr="H3-Sitem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474" y="3518698"/>
            <a:ext cx="1494499" cy="35286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1045115" y="316422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H3 – Open Sans 16px font-weight 700 #333, Text-transform uppercase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Glossary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ng" descr="H1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144" y="1095817"/>
            <a:ext cx="7380935" cy="128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2.png" descr="Inner-p-link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144" y="4210101"/>
            <a:ext cx="2491067" cy="328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3.png" descr="Subhead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144" y="3051278"/>
            <a:ext cx="7380935" cy="47853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901712" y="652158"/>
            <a:ext cx="648102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Open Sans 60px #FFF font-weight 400, letter-spacing -2, line-height 67px</a:t>
            </a:r>
          </a:p>
        </p:txBody>
      </p:sp>
      <p:sp>
        <p:nvSpPr>
          <p:cNvPr id="66" name="Shape 66"/>
          <p:cNvSpPr/>
          <p:nvPr/>
        </p:nvSpPr>
        <p:spPr>
          <a:xfrm>
            <a:off x="901712" y="2681945"/>
            <a:ext cx="748336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Subhead – Open Sans 18px, letter-spacing 0, line-height 25px</a:t>
            </a:r>
          </a:p>
        </p:txBody>
      </p:sp>
      <p:sp>
        <p:nvSpPr>
          <p:cNvPr id="67" name="Shape 67"/>
          <p:cNvSpPr/>
          <p:nvPr/>
        </p:nvSpPr>
        <p:spPr>
          <a:xfrm>
            <a:off x="911957" y="3851011"/>
            <a:ext cx="747312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Below Primary CTA – Open Sans 13px #FFF, letter-spacing 0, line-height 18px</a:t>
            </a:r>
          </a:p>
        </p:txBody>
      </p:sp>
      <p:sp>
        <p:nvSpPr>
          <p:cNvPr id="68" name="Shape 68"/>
          <p:cNvSpPr/>
          <p:nvPr/>
        </p:nvSpPr>
        <p:spPr>
          <a:xfrm>
            <a:off x="901711" y="4865439"/>
            <a:ext cx="410686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Multiline Below Primary CTA – div 500px</a:t>
            </a:r>
          </a:p>
        </p:txBody>
      </p:sp>
      <p:pic>
        <p:nvPicPr>
          <p:cNvPr id="69" name="image4.png" descr="Dropdown_Text_Multilin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144" y="5234771"/>
            <a:ext cx="4277696" cy="102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45115" y="61118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17" name="image59.png" descr="H1-Glossa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114" y="960146"/>
            <a:ext cx="1472796" cy="49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60.png" descr="AlphaSelect-Glossar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165" y="2419263"/>
            <a:ext cx="6949869" cy="42208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1055525" y="1994742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Nav – Open Sans 16px font-weight Bold #0C648C, Rollover #000000, Background #EEE</a:t>
            </a:r>
          </a:p>
        </p:txBody>
      </p:sp>
      <p:sp>
        <p:nvSpPr>
          <p:cNvPr id="220" name="Shape 220"/>
          <p:cNvSpPr/>
          <p:nvPr/>
        </p:nvSpPr>
        <p:spPr>
          <a:xfrm>
            <a:off x="1055524" y="3332688"/>
            <a:ext cx="8088477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H2 – Bitter 24px font-weight 400 #333,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Open Sans 16px #0C648C, rollover #08425d underline, line-height 24px,  </a:t>
            </a:r>
          </a:p>
        </p:txBody>
      </p:sp>
      <p:pic>
        <p:nvPicPr>
          <p:cNvPr id="221" name="image61.png" descr="Links-wRollover-Glossar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039" y="4250421"/>
            <a:ext cx="7849244" cy="2157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Modal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62.png" descr="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225" y="1534690"/>
            <a:ext cx="8269549" cy="4134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24px font-weight 400 #333, letter-spacing normal, line-height 44px</a:t>
            </a:r>
          </a:p>
        </p:txBody>
      </p:sp>
      <p:pic>
        <p:nvPicPr>
          <p:cNvPr id="228" name="image63.png" descr="H1-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591" y="825674"/>
            <a:ext cx="6241981" cy="43913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65823" y="1490636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Text – Open Sans 1.5em font-weight 400 #333, line-height 24px</a:t>
            </a:r>
          </a:p>
        </p:txBody>
      </p:sp>
      <p:pic>
        <p:nvPicPr>
          <p:cNvPr id="230" name="image64.png" descr="P-SignUpMod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763" y="1829190"/>
            <a:ext cx="7286509" cy="566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65.png" descr="FormLabel-SignUpModa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84" y="2897558"/>
            <a:ext cx="1442589" cy="342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79416" y="2563322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Form Label – Open Sans 16px font-weight 600 #666, line-height 24px</a:t>
            </a:r>
          </a:p>
        </p:txBody>
      </p:sp>
      <p:pic>
        <p:nvPicPr>
          <p:cNvPr id="233" name="image66.png" descr="FormField-SignUpMod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6930" y="3887487"/>
            <a:ext cx="4415727" cy="57241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880764" y="351905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Form Field – Open Sans 1.5em font-weight normal #000, Border-color #EEE </a:t>
            </a:r>
          </a:p>
        </p:txBody>
      </p:sp>
      <p:pic>
        <p:nvPicPr>
          <p:cNvPr id="235" name="image67.png" descr="Button-SignUpModa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401" y="4936282"/>
            <a:ext cx="1479177" cy="64714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865822" y="4657492"/>
            <a:ext cx="77402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– Open Sans 16px font-weight 700 #FFF, Background #12890E, Rollover #0F720C </a:t>
            </a:r>
          </a:p>
        </p:txBody>
      </p:sp>
      <p:sp>
        <p:nvSpPr>
          <p:cNvPr id="237" name="Shape 237"/>
          <p:cNvSpPr/>
          <p:nvPr/>
        </p:nvSpPr>
        <p:spPr>
          <a:xfrm>
            <a:off x="868810" y="5743800"/>
            <a:ext cx="77402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Privacy Link – Open Sans 1.5em #0C648C, border-bottom 1px #0F720C 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Contact Us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68.png" descr="H2-ContactU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509" y="1727091"/>
            <a:ext cx="32512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69.png" descr="H1-ContactU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09" y="625983"/>
            <a:ext cx="2367010" cy="69394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sp>
        <p:nvSpPr>
          <p:cNvPr id="244" name="Shape 244"/>
          <p:cNvSpPr/>
          <p:nvPr/>
        </p:nvSpPr>
        <p:spPr>
          <a:xfrm>
            <a:off x="868811" y="1488151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Bitter 24px font-weight 400 #333, letter-spacing normal, line-height 32px</a:t>
            </a:r>
          </a:p>
        </p:txBody>
      </p:sp>
      <p:pic>
        <p:nvPicPr>
          <p:cNvPr id="245" name="image70.png" descr="DIVColumn-ContactU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117" y="2993089"/>
            <a:ext cx="3151592" cy="365651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865823" y="2548375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Content – Same as Explainer / 2 column template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SHOP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865823" y="636085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51" name="image71.png" descr="H1-SH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75" y="937283"/>
            <a:ext cx="3996903" cy="56884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878274" y="1709314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Label – Open Sans 21px font-weight 400 #666, line-height 40px</a:t>
            </a:r>
          </a:p>
        </p:txBody>
      </p:sp>
      <p:pic>
        <p:nvPicPr>
          <p:cNvPr id="253" name="image72.png" descr="Label-SHO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084" y="2035416"/>
            <a:ext cx="4295734" cy="3361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 257"/>
          <p:cNvGrpSpPr/>
          <p:nvPr/>
        </p:nvGrpSpPr>
        <p:grpSpPr>
          <a:xfrm>
            <a:off x="747081" y="3249140"/>
            <a:ext cx="6907704" cy="2777680"/>
            <a:chOff x="0" y="0"/>
            <a:chExt cx="6907703" cy="2777679"/>
          </a:xfrm>
        </p:grpSpPr>
        <p:pic>
          <p:nvPicPr>
            <p:cNvPr id="254" name="image73.png" descr="Screen Shot 2015-02-19 at 10.10.14 AM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6898164" cy="1200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image74.png" descr="Radio-SHOP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916578"/>
              <a:ext cx="6831376" cy="1014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75.png" descr="Radio-Rollover-SHOP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3570" y="1768164"/>
              <a:ext cx="6774133" cy="1009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8" name="Shape 258"/>
          <p:cNvSpPr/>
          <p:nvPr/>
        </p:nvSpPr>
        <p:spPr>
          <a:xfrm>
            <a:off x="878274" y="2682925"/>
            <a:ext cx="7999577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Radio – Open Sans 21px font-weight 400 #666, line-height 40px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Default background #eeeeee, Rollover #0e70b4, Selected #12890e, Selected rollover #0c5b09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3"/>
          <p:cNvGrpSpPr/>
          <p:nvPr/>
        </p:nvGrpSpPr>
        <p:grpSpPr>
          <a:xfrm>
            <a:off x="683691" y="5709696"/>
            <a:ext cx="6333875" cy="567344"/>
            <a:chOff x="0" y="0"/>
            <a:chExt cx="6333874" cy="567342"/>
          </a:xfrm>
        </p:grpSpPr>
        <p:pic>
          <p:nvPicPr>
            <p:cNvPr id="260" name="image76.png" descr="Buttons-SHO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264600" cy="567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image77.png" descr="Buttons-Rollover1-SHOP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96852" y="116123"/>
              <a:ext cx="2011920" cy="376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image78.png" descr="Buttons-Rollover2-SHOP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78810" y="28137"/>
              <a:ext cx="2255064" cy="476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Shape 264"/>
          <p:cNvSpPr/>
          <p:nvPr/>
        </p:nvSpPr>
        <p:spPr>
          <a:xfrm>
            <a:off x="865823" y="636085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Form field – Open Sans 16px font-weight 400 #555, Background #EEE </a:t>
            </a:r>
          </a:p>
        </p:txBody>
      </p:sp>
      <p:pic>
        <p:nvPicPr>
          <p:cNvPr id="265" name="image79.png" descr="FormField-SHO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178" y="999541"/>
            <a:ext cx="6487185" cy="57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80.png" descr="HelpText-SHOP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4435" y="2612367"/>
            <a:ext cx="4868501" cy="70257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828469" y="1963271"/>
            <a:ext cx="782525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Help text– Open Sans 80% font-weight 400 #333, link #0C648C, border-bottom 1px #0C648C, Background #EEE, line-height 250% </a:t>
            </a:r>
          </a:p>
        </p:txBody>
      </p:sp>
      <p:pic>
        <p:nvPicPr>
          <p:cNvPr id="268" name="image81.png" descr="Instruction-SHOP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0919" y="3835462"/>
            <a:ext cx="3673168" cy="111240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840920" y="3476811"/>
            <a:ext cx="782525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Instructions– Open Sans 16px #333, line-height 24px, Background #CFEFFC,  </a:t>
            </a:r>
          </a:p>
        </p:txBody>
      </p:sp>
      <p:sp>
        <p:nvSpPr>
          <p:cNvPr id="270" name="Shape 270"/>
          <p:cNvSpPr/>
          <p:nvPr/>
        </p:nvSpPr>
        <p:spPr>
          <a:xfrm>
            <a:off x="840920" y="5185342"/>
            <a:ext cx="782525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Buttons– Open Sans 21px  font-weight 700 #FFF,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Default Blue #0E70B4, Rollover #0c619c,  Default Green #12890E, Rollover #0f720c 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Templates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5.png" descr="Button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135" y="1385650"/>
            <a:ext cx="3666820" cy="64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6.png" descr="Button-Rollover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382" y="2693838"/>
            <a:ext cx="3651264" cy="57321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1029012" y="989832"/>
            <a:ext cx="71239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Default – Open Sans 20px Bold #FFF, background #12890e, padding 35px, </a:t>
            </a:r>
          </a:p>
        </p:txBody>
      </p:sp>
      <p:sp>
        <p:nvSpPr>
          <p:cNvPr id="74" name="Shape 74"/>
          <p:cNvSpPr/>
          <p:nvPr/>
        </p:nvSpPr>
        <p:spPr>
          <a:xfrm>
            <a:off x="1028248" y="2328744"/>
            <a:ext cx="705306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Rollover – Open Sans 20px Bold #FFF, background #138F0E, padding 35px</a:t>
            </a:r>
          </a:p>
        </p:txBody>
      </p:sp>
      <p:pic>
        <p:nvPicPr>
          <p:cNvPr id="75" name="image7.png" descr="DualButton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624" y="3944742"/>
            <a:ext cx="4267878" cy="58637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058194" y="3569406"/>
            <a:ext cx="299781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Dual CTA – 35px between</a:t>
            </a:r>
          </a:p>
        </p:txBody>
      </p:sp>
      <p:pic>
        <p:nvPicPr>
          <p:cNvPr id="77" name="image8.png" descr="Dropdown-Her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112" y="5173007"/>
            <a:ext cx="5599404" cy="72992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78678" y="4777185"/>
            <a:ext cx="713578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Dropdown – Open Sans 1.5em #555, dropdown height 44px, background #EEE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82.png" descr="Home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11" y="1070879"/>
            <a:ext cx="4119337" cy="515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83.png" descr="Landing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7953" y="1070879"/>
            <a:ext cx="4337020" cy="275791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176403" y="593678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Home</a:t>
            </a:r>
          </a:p>
        </p:txBody>
      </p:sp>
      <p:sp>
        <p:nvSpPr>
          <p:cNvPr id="277" name="Shape 277"/>
          <p:cNvSpPr/>
          <p:nvPr/>
        </p:nvSpPr>
        <p:spPr>
          <a:xfrm>
            <a:off x="4458346" y="592630"/>
            <a:ext cx="248360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Landing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84.png" descr="Explainer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58" y="1793102"/>
            <a:ext cx="4307040" cy="285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85.png" descr="Article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3077" y="1846026"/>
            <a:ext cx="3827187" cy="279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316051" y="1303449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Explainer</a:t>
            </a:r>
          </a:p>
        </p:txBody>
      </p:sp>
      <p:sp>
        <p:nvSpPr>
          <p:cNvPr id="282" name="Shape 282"/>
          <p:cNvSpPr/>
          <p:nvPr/>
        </p:nvSpPr>
        <p:spPr>
          <a:xfrm>
            <a:off x="4905919" y="1286570"/>
            <a:ext cx="248360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Article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86.png" descr="ForResearcher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450" y="1725247"/>
            <a:ext cx="5553327" cy="366171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698151" y="1258690"/>
            <a:ext cx="248360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One Column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1610996" y="1258690"/>
            <a:ext cx="248360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Two Column</a:t>
            </a:r>
          </a:p>
        </p:txBody>
      </p:sp>
      <p:pic>
        <p:nvPicPr>
          <p:cNvPr id="288" name="image87.png" descr="Contact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1" y="1821402"/>
            <a:ext cx="5747698" cy="4226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1561192" y="1096815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Glossary</a:t>
            </a:r>
          </a:p>
        </p:txBody>
      </p:sp>
      <p:pic>
        <p:nvPicPr>
          <p:cNvPr id="291" name="image88.png" descr="Glossary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1" y="1726644"/>
            <a:ext cx="6056054" cy="3943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89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1"/>
            <a:ext cx="6942595" cy="390996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1561192" y="1096815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89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1"/>
            <a:ext cx="6942595" cy="390996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1561192" y="1096815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511387" y="1096815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Sitemap</a:t>
            </a:r>
          </a:p>
        </p:txBody>
      </p:sp>
      <p:pic>
        <p:nvPicPr>
          <p:cNvPr id="300" name="image90.png" descr="Sitemap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192" y="1626516"/>
            <a:ext cx="6021617" cy="394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1349515" y="1064173"/>
            <a:ext cx="24836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SHOP</a:t>
            </a:r>
          </a:p>
        </p:txBody>
      </p:sp>
      <p:pic>
        <p:nvPicPr>
          <p:cNvPr id="303" name="image91.png" descr="SHOP1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717" y="1597246"/>
            <a:ext cx="6180567" cy="391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SEP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029012" y="989832"/>
            <a:ext cx="71239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Alerts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– Open Sans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#FFF,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(blue)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055072, (red) #b91e1f</a:t>
            </a:r>
          </a:p>
        </p:txBody>
      </p:sp>
      <p:pic>
        <p:nvPicPr>
          <p:cNvPr id="81" name="image9.png" descr="BlueAler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43" y="1577659"/>
            <a:ext cx="6367338" cy="33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10.png" descr="RedAler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43" y="2014564"/>
            <a:ext cx="6367338" cy="36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1.png" descr="SecondaryAler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9029" y="3572478"/>
            <a:ext cx="2653059" cy="142380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1029012" y="3057113"/>
            <a:ext cx="71239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Secondary Alert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– Open Sans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Bold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&amp; 13px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#FFF, background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0C567B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H1 – Bitter 36px font-weight 400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, letter-spacing normal, line-height 4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</a:p>
        </p:txBody>
      </p:sp>
      <p:pic>
        <p:nvPicPr>
          <p:cNvPr id="308" name="image92.png" descr="1-H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823" y="918133"/>
            <a:ext cx="5565872" cy="10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865823" y="2302697"/>
            <a:ext cx="74049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font-weight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</a:t>
            </a:r>
          </a:p>
        </p:txBody>
      </p:sp>
      <p:pic>
        <p:nvPicPr>
          <p:cNvPr id="310" name="image93.png" descr="2-Ques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823" y="2786525"/>
            <a:ext cx="31877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94.png" descr="4-Option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443" y="4252729"/>
            <a:ext cx="5324984" cy="1883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865823" y="3842432"/>
            <a:ext cx="74049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Selections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font-weight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400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FFF, line-height 24px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865823" y="424399"/>
            <a:ext cx="740495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H1 – Bitter 3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font-weight 400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006693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, line-height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38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Open Sans 16px #000,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15px, font-weight 700 #FFF, Background #12890E / #138F0E</a:t>
            </a:r>
          </a:p>
        </p:txBody>
      </p:sp>
      <p:pic>
        <p:nvPicPr>
          <p:cNvPr id="315" name="image95.png" descr="5-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607" y="1665659"/>
            <a:ext cx="6576785" cy="335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865823" y="424400"/>
            <a:ext cx="740495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Questions intro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CF3FFC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, line-height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Open Sans 16px font-weight 400 #FFF,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16px, font-weight 700 #0E70B4/#FFF, Background #FFF/#0E70B4 / #12890E</a:t>
            </a:r>
          </a:p>
        </p:txBody>
      </p:sp>
      <p:pic>
        <p:nvPicPr>
          <p:cNvPr id="318" name="image96.png" descr="7-RadioSelect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823" y="2432724"/>
            <a:ext cx="6639677" cy="1932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97.png" descr="6-Detai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823" y="1743232"/>
            <a:ext cx="6639677" cy="69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98.png" descr="8-Result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823" y="1532807"/>
            <a:ext cx="4999898" cy="243416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865823" y="424399"/>
            <a:ext cx="740495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H3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Bitter 24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CF3FFC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, line-height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28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– Open Sans 16px font-weight 400 #FFF,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16px, font-weight 700 #FFF, Background #12890E/#138F0E</a:t>
            </a:r>
          </a:p>
        </p:txBody>
      </p:sp>
      <p:pic>
        <p:nvPicPr>
          <p:cNvPr id="323" name="image99.png" descr="9-Butto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317" y="3966967"/>
            <a:ext cx="5276338" cy="616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865823" y="424400"/>
            <a:ext cx="7404952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Completed steps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Glyphicon #5CB85C, Open Sans 16px Bold #FFF,  #CFEFFC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 font-weight 700 #FFF, Background #0279AF/#0E70B4</a:t>
            </a:r>
          </a:p>
        </p:txBody>
      </p:sp>
      <p:pic>
        <p:nvPicPr>
          <p:cNvPr id="326" name="image100.png" descr="10-Summa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764" y="1295848"/>
            <a:ext cx="6193476" cy="115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865823" y="424400"/>
            <a:ext cx="8043041" cy="17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Household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H3 – Open Sans 24px #FFF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r>
              <a:rPr sz="1600">
                <a:latin typeface="Calibri"/>
                <a:ea typeface="Calibri"/>
                <a:cs typeface="Calibri"/>
                <a:sym typeface="Calibri"/>
              </a:rPr>
              <a:t>Text – Open Sans 16px font-weight 700/600 #FFF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r>
              <a:rPr sz="1600">
                <a:latin typeface="Calibri"/>
                <a:ea typeface="Calibri"/>
                <a:cs typeface="Calibri"/>
                <a:sym typeface="Calibri"/>
              </a:rPr>
              <a:t>Button – Open Sans 16px font-weight 700 #FFF, Button Color #0279AF/#0E70B4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 #01435F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Results background rgba (0,0,0,.2)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329" name="image101.png" descr="11-Househol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764" y="2131785"/>
            <a:ext cx="5114481" cy="2619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102.png" descr="12-HouseholdMemb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277" y="4997641"/>
            <a:ext cx="4968444" cy="14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Exemptions</a:t>
            </a: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H1 – Bitter 36px font-weight 400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, letter-spacing normal, line-height 4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</a:p>
        </p:txBody>
      </p:sp>
      <p:sp>
        <p:nvSpPr>
          <p:cNvPr id="335" name="Shape 335"/>
          <p:cNvSpPr/>
          <p:nvPr/>
        </p:nvSpPr>
        <p:spPr>
          <a:xfrm>
            <a:off x="865823" y="2302697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/24px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FFF, line-height 24px</a:t>
            </a:r>
          </a:p>
        </p:txBody>
      </p:sp>
      <p:pic>
        <p:nvPicPr>
          <p:cNvPr id="336" name="image103.png" descr="1-H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91" y="854751"/>
            <a:ext cx="5312436" cy="998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104.png" descr="2-Detai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991" y="2709746"/>
            <a:ext cx="5811214" cy="739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105.png" descr="3-Int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991" y="3439302"/>
            <a:ext cx="5807472" cy="236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Button – Open Sans 16px font-weight 700 #FFF, Button #12890E/0F720C   </a:t>
            </a:r>
          </a:p>
        </p:txBody>
      </p:sp>
      <p:sp>
        <p:nvSpPr>
          <p:cNvPr id="341" name="Shape 341"/>
          <p:cNvSpPr/>
          <p:nvPr/>
        </p:nvSpPr>
        <p:spPr>
          <a:xfrm>
            <a:off x="865823" y="1634322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Input text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999/#555</a:t>
            </a:r>
          </a:p>
        </p:txBody>
      </p:sp>
      <p:pic>
        <p:nvPicPr>
          <p:cNvPr id="342" name="image106.png" descr="4-Button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823" y="860081"/>
            <a:ext cx="4997032" cy="386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7.png" descr="6-Formfiel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823" y="2011068"/>
            <a:ext cx="4995168" cy="45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08.png" descr="8-Question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823" y="3375187"/>
            <a:ext cx="4774889" cy="2168189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865823" y="2942056"/>
            <a:ext cx="798575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22/16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font-weight 400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 / Selection background #0C4B66/#33687E</a:t>
            </a:r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65823" y="424400"/>
            <a:ext cx="740495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Calendar – Open Sans 16px font-weight 400 #FFF, Button #0C4B66/#33687E/#006595   </a:t>
            </a:r>
          </a:p>
        </p:txBody>
      </p:sp>
      <p:sp>
        <p:nvSpPr>
          <p:cNvPr id="348" name="Shape 348"/>
          <p:cNvSpPr/>
          <p:nvPr/>
        </p:nvSpPr>
        <p:spPr>
          <a:xfrm>
            <a:off x="865823" y="3054735"/>
            <a:ext cx="798575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Open Sans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px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font-weight 400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 #</a:t>
            </a:r>
            <a:r>
              <a:rPr sz="1600">
                <a:latin typeface="Calibri"/>
                <a:ea typeface="Calibri"/>
                <a:cs typeface="Calibri"/>
                <a:sym typeface="Calibri"/>
              </a:rPr>
              <a:t>FFF / Background rgba(3,51,71,.5)</a:t>
            </a:r>
          </a:p>
        </p:txBody>
      </p:sp>
      <p:pic>
        <p:nvPicPr>
          <p:cNvPr id="349" name="image109.png" descr="12-Calend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314" y="876252"/>
            <a:ext cx="3466151" cy="1677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110.png" descr="13-Stick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5314" y="3598983"/>
            <a:ext cx="2072052" cy="1728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1371600" y="3599424"/>
            <a:ext cx="6400800" cy="175260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Get Answers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865823" y="424400"/>
            <a:ext cx="7404952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H2 – Open Sans 24px font-weight 600 #FFF / 16px #FFF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Button Open Sans 14px #FFF / Button color #0279AF/#0E70B4</a:t>
            </a:r>
          </a:p>
        </p:txBody>
      </p:sp>
      <p:pic>
        <p:nvPicPr>
          <p:cNvPr id="353" name="image111.png" descr="14-Result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823" y="1174376"/>
            <a:ext cx="5464913" cy="202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PET</a:t>
            </a: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1622638" y="2189236"/>
            <a:ext cx="6162884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H2 class=“title”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size: 38px, weight: normal, font: Bitter, color: #fff, line-height: 37.5px;</a:t>
            </a:r>
          </a:p>
        </p:txBody>
      </p:sp>
      <p:pic>
        <p:nvPicPr>
          <p:cNvPr id="358" name="image1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386" y="1286152"/>
            <a:ext cx="5923725" cy="86141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1623585" y="3643629"/>
            <a:ext cx="519961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Paragraph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size: 15px, weight: normal: color: #fff, line-height: normal</a:t>
            </a:r>
          </a:p>
        </p:txBody>
      </p:sp>
      <p:pic>
        <p:nvPicPr>
          <p:cNvPr id="360" name="image1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442" y="3048068"/>
            <a:ext cx="6448957" cy="6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1610086" y="5713729"/>
            <a:ext cx="6553669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‘get started’ button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rgb(18, 137, 14), color: #fff; font size: 15px, font-weight: bold, width: 100%, line-height: 25px;</a:t>
            </a:r>
          </a:p>
        </p:txBody>
      </p:sp>
      <p:pic>
        <p:nvPicPr>
          <p:cNvPr id="362" name="image11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2442" y="4634229"/>
            <a:ext cx="6448957" cy="102987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Start page</a:t>
            </a: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1626125" y="4331970"/>
            <a:ext cx="6496508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Title: h2, h3, h4, h5, h6, class=“title”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Bitter, size: 30px, color: rgb(0, 102, 147);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list items, paragraphs: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rgb(51, 51, 51); size: 15px, weight: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b="1" sz="1600">
                <a:latin typeface="Calibri"/>
                <a:ea typeface="Calibri"/>
                <a:cs typeface="Calibri"/>
                <a:sym typeface="Calibri"/>
              </a:rPr>
              <a:t>Continue button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rgb(18, 137, 14), color: #fff; font size: 15px, font-weight: bold, width: 100%, line-height: 25px;</a:t>
            </a:r>
          </a:p>
        </p:txBody>
      </p:sp>
      <p:pic>
        <p:nvPicPr>
          <p:cNvPr id="366" name="image1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708" y="1140923"/>
            <a:ext cx="5641056" cy="30471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Application modal</a:t>
            </a: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1648985" y="2513281"/>
            <a:ext cx="6496508" cy="346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Checkmark (Step completed)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Bootstrap glyphicon, color: rgb(92, 184, 92),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X Icon (Step incomplete)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Bootstrap glyphicon, color: rgb(184, 92, 92);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(h3)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Color: #fff, Font size: 16px, Font Weight: bold, font: Open Sans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Edit / Clear button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rgb(2, 121, 175), color: #fff, font-weight: bold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13px; font: Open Sans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image1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4532" y="1078632"/>
            <a:ext cx="5467935" cy="50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1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0964" y="1792998"/>
            <a:ext cx="5467934" cy="50814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Application, current step (summary)</a:t>
            </a:r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age1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798" y="1130706"/>
            <a:ext cx="7049201" cy="362920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Application, current step</a:t>
            </a:r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1610885" y="1040130"/>
            <a:ext cx="6496508" cy="443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(h3)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24px, color: #fff, font: Open Sans, font weight: normal, Line-height: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Paragraph, lists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15px, color: #fff, font: Open Sans, font weight: normal, Line-height: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 (class=“help-text”)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13px, color: #fff; font: Open Sans, font weight: normal;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white at 3% opacity, border-bottom-color: rgb(0, 101, 149);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16px, font-weight: 600, color: #ff, font: Open Sans, line-height: 24px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Continue button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rgb(18, 137, 14), color: #fff; font size: 15px, font-weight: bold, width: 100%, line-height: 25px;</a:t>
            </a:r>
          </a:p>
        </p:txBody>
      </p:sp>
      <p:sp>
        <p:nvSpPr>
          <p:cNvPr id="378" name="Shape 378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Application, current step (continued)</a:t>
            </a: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659145" y="4855209"/>
            <a:ext cx="6288843" cy="202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 color: #01435f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(h4)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Text-Transform: Uppercase, Font-size: 16px, Line-height: 24px, Font-weight: bold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image1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9234" y="1120758"/>
            <a:ext cx="6496507" cy="366224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Current step, feature box</a:t>
            </a:r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1684545" y="2880823"/>
            <a:ext cx="6288843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Table rows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 color (every other row): #052635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Table headings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font-weight: bold, font-size: 15px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image1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427" y="1171051"/>
            <a:ext cx="5514618" cy="152377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Current step - summary table</a:t>
            </a:r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1671845" y="3834129"/>
            <a:ext cx="6288843" cy="202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rgba(3,63,90,0.35);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(Paragraph, strong)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Font-size: 12px Line-height: normal, Font-weight: bold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image1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757" y="1145943"/>
            <a:ext cx="2832101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Sidebar widget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024628" y="1133533"/>
            <a:ext cx="649501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H1 – Bitter 36px #FFF font-weight 400, letter-spacing normal, line-height 44px</a:t>
            </a:r>
          </a:p>
        </p:txBody>
      </p:sp>
      <p:pic>
        <p:nvPicPr>
          <p:cNvPr id="90" name="image12.png" descr="H1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672" y="1616330"/>
            <a:ext cx="6944424" cy="6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13.png" descr="Hero-para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672" y="3247189"/>
            <a:ext cx="4944574" cy="180128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35461" y="2580856"/>
            <a:ext cx="711757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Paragraph – Open Sans 16px #FFF, line-height 24px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 #A3CCE8 – Rollover #CFEFFE</a:t>
            </a: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661685" y="2344524"/>
            <a:ext cx="6288843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Completed: Background: #5cb85c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Incomplete: Background-color: rgb(217, 217, 217);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image1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871" y="1437816"/>
            <a:ext cx="7156821" cy="44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Progress meter</a:t>
            </a:r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1631205" y="1710689"/>
            <a:ext cx="628884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#17415f, color: #fff, font: Open Sans, font-size: 14px, font-weight: normal, line-height: 19px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image1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047" y="1326246"/>
            <a:ext cx="6783187" cy="23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Message bar</a:t>
            </a: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1671845" y="1959518"/>
            <a:ext cx="628884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font-size: 11px, font-weight: 600, line-height: normal, text-transform: uppercase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image1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520" y="1123037"/>
            <a:ext cx="2743201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1697156" y="2585719"/>
            <a:ext cx="5800488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Selected: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rgb(96, 96, 96), color: #fff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Unselected: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background-color: rgb(220, 221, 222), color: rgb(20, 64, 96);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Filter toggle switch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1671845" y="1883210"/>
            <a:ext cx="6288843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Background: rgba(255,255,255,.92), or White, 93% opacity</a:t>
            </a:r>
            <a:endParaRPr sz="1600"/>
          </a:p>
        </p:txBody>
      </p:sp>
      <p:pic>
        <p:nvPicPr>
          <p:cNvPr id="406" name="image1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340" y="1133789"/>
            <a:ext cx="7353981" cy="54988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1671845" y="2362200"/>
            <a:ext cx="6288843" cy="105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Filter items: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#e8e9ea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Sticky top bar</a:t>
            </a: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1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970" y="1002129"/>
            <a:ext cx="5748532" cy="413318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1732805" y="5165090"/>
            <a:ext cx="628884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#fff,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Box-shadow: 0 0 4px rgba(0,0,0,0.25);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Results cards</a:t>
            </a:r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1656605" y="2709461"/>
            <a:ext cx="5384048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(h3, small)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13px, text-transform: uppercase, font: Open Sans, color: rgba(0, 0, 0, 0.6), line-height: normal,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image1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602" y="1010346"/>
            <a:ext cx="6437849" cy="16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1669305" y="3816792"/>
            <a:ext cx="6288843" cy="129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(number)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32px, font: Open Sans, color: rgba(0, 0, 0, 0.6);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1707405" y="4728652"/>
            <a:ext cx="628884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Paragraph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Font-size: 13px, line-height: normal, font: Open Sans, color: rgba(0, 0, 0, 0.6);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Results card summary boxes</a:t>
            </a:r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1687085" y="4799330"/>
            <a:ext cx="6288843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Background: #e8e9ea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Headings: (h4) Font-size: 16px, Text transform: uppercase, font-weight: bold, Font: Open Sans, Line-height: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Links: Border-bottom: 1px solid #0c648c, color: #0c648c, font-size: 13px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image1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868" y="1080358"/>
            <a:ext cx="3073294" cy="3598268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Results sidebar</a:t>
            </a: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1623585" y="4443730"/>
            <a:ext cx="6288843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Headings: (h4) Font-size: 16px, Text transform: uppercase, font-weight: bold, Font: Open Sans, Line-height: normal, color: rgb(51, 51, 51);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Links: color: #0c648c, font-size: 13px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items: border-bottom: 4px solid rgba(0,0,0,0.05)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image1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068" y="1120604"/>
            <a:ext cx="2445926" cy="315515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Tool widget (light version)</a:t>
            </a:r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661685" y="3947076"/>
            <a:ext cx="6288843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Headings: (h4) Font-size: 16px, Text transform: uppercase, font-weight: bold, Font: Open Sans, Line-height: normal, color: #fff;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Links: color: #fff, font-size: 13px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List items: border-bottom: 4px solid rgba(255,255,255,0.1)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image1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175" y="1208087"/>
            <a:ext cx="3799060" cy="250325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Tool widget (dark version)</a:t>
            </a:r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Tax Tools: Silver &amp; Bronze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4.png" descr="H3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759" y="2451447"/>
            <a:ext cx="3840942" cy="6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5.png" descr="H2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24" y="980522"/>
            <a:ext cx="8347596" cy="781004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922199" y="734095"/>
            <a:ext cx="652388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H2 – Bitter 35px #333 font-weight 400, letter-spacing normal, line-height 32px</a:t>
            </a:r>
          </a:p>
        </p:txBody>
      </p:sp>
      <p:sp>
        <p:nvSpPr>
          <p:cNvPr id="97" name="Shape 97"/>
          <p:cNvSpPr/>
          <p:nvPr/>
        </p:nvSpPr>
        <p:spPr>
          <a:xfrm>
            <a:off x="922199" y="1897758"/>
            <a:ext cx="657557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H3 – Bitter 21px #666 font-weight 400, letter-spacing normal, line-height 25px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Border-bottom – 1px #CCC</a:t>
            </a:r>
          </a:p>
        </p:txBody>
      </p:sp>
      <p:pic>
        <p:nvPicPr>
          <p:cNvPr id="98" name="image16.png" descr="List-Rollover-GetAnswer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954" y="3686940"/>
            <a:ext cx="2437341" cy="261044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922199" y="3317607"/>
            <a:ext cx="763752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List – Open Sans 16px #0C648C font-weight 400, text decoration underline, line-height 24px</a:t>
            </a:r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creen Shot 2015-02-25 at 1.07.0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899" y="1311751"/>
            <a:ext cx="6801384" cy="537235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1648471" y="1957069"/>
            <a:ext cx="6944440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Links: 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r>
              <a:rPr sz="1600">
                <a:latin typeface="Calibri"/>
                <a:ea typeface="Calibri"/>
                <a:cs typeface="Calibri"/>
                <a:sym typeface="Calibri"/>
              </a:rPr>
              <a:t>Color: #fff, background-color: rgba(6, 51, 70, 0.34902), font-weight: bold, line-height: 18px, font-size: 15px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Start page</a:t>
            </a:r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1701628" y="2877861"/>
            <a:ext cx="694444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Color: #fff, background: rgba(255,255,255,0.05), font: Open Sans, font-weight: 600, font-size: 15px</a:t>
            </a:r>
          </a:p>
        </p:txBody>
      </p:sp>
      <p:pic>
        <p:nvPicPr>
          <p:cNvPr id="439" name="Screen Shot 2015-02-25 at 1.12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239" y="1087331"/>
            <a:ext cx="7075619" cy="1599354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Block list radio button group</a:t>
            </a:r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1643391" y="5157470"/>
            <a:ext cx="6944440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Color: #fff, font: Open Sans, font-weight: normal, font-size: 12px</a:t>
            </a:r>
            <a:br>
              <a:rPr sz="1600">
                <a:latin typeface="Calibri"/>
                <a:ea typeface="Calibri"/>
                <a:cs typeface="Calibri"/>
                <a:sym typeface="Calibri"/>
              </a:rPr>
            </a:b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Unselected: background: rgba(255,255,255,0.1)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Hover: background: rgba(255,255,255,0.2)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Selected: background: #006595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Screen Shot 2015-02-25 at 1.15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528" y="1151595"/>
            <a:ext cx="6058837" cy="3826634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Month picker</a:t>
            </a:r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1621789" y="3639338"/>
            <a:ext cx="694444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Background: #005f87, color: #fff, font-size: 13px</a:t>
            </a:r>
            <a:endParaRPr sz="1600"/>
          </a:p>
        </p:txBody>
      </p:sp>
      <p:pic>
        <p:nvPicPr>
          <p:cNvPr id="447" name="Screen Shot 2015-02-25 at 1.31.1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289" y="1128223"/>
            <a:ext cx="6944441" cy="2355248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Information box</a:t>
            </a:r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creen Shot 2015-02-25 at 1.37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7390" y="1178455"/>
            <a:ext cx="6991806" cy="2814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Alternating list</a:t>
            </a:r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1614169" y="1090930"/>
            <a:ext cx="7163675" cy="467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Background (odd rows): rgba(0,0,0,.1);005f87, color: #fff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Heading (h3)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Bitter, color: #fff, font-size: 21px, line-height: 25px font-weight: normal,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Secondary content: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font-size: 15px, line-height: normal, font-weight: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Secondary list: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font-size: 13px, font-weight: normal, line-height: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Right column heading (h4)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font-size: 13px, line-height: normal, text-transform: uppercase, font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Right column content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Font: Open Sans, color: #fff, font-size: 26px, font-weight: normal, line-height: normal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1611992" y="639615"/>
            <a:ext cx="580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1600"/>
              <a:t>Alternating list (continued)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Secondary CTA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